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gDHX/3pBveX0+H8d7oxkswPMG6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1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1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1">
  <p:cSld name="AUTOLAYOUT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4"/>
          <p:cNvSpPr txBox="1"/>
          <p:nvPr>
            <p:ph type="title"/>
          </p:nvPr>
        </p:nvSpPr>
        <p:spPr>
          <a:xfrm>
            <a:off x="353313" y="307650"/>
            <a:ext cx="28050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FF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FF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FF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FF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FF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FF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FF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FF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FF0000"/>
                </a:solidFill>
              </a:defRPr>
            </a:lvl9pPr>
          </a:lstStyle>
          <a:p/>
        </p:txBody>
      </p:sp>
      <p:sp>
        <p:nvSpPr>
          <p:cNvPr id="24" name="Google Shape;24;p14"/>
          <p:cNvSpPr txBox="1"/>
          <p:nvPr>
            <p:ph idx="1" type="body"/>
          </p:nvPr>
        </p:nvSpPr>
        <p:spPr>
          <a:xfrm>
            <a:off x="353313" y="3419475"/>
            <a:ext cx="28050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2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2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2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rgbClr val="FF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3.png"/><Relationship Id="rId5" Type="http://schemas.openxmlformats.org/officeDocument/2006/relationships/image" Target="../media/image5.jpg"/><Relationship Id="rId6" Type="http://schemas.openxmlformats.org/officeDocument/2006/relationships/image" Target="../media/image10.jpg"/><Relationship Id="rId7" Type="http://schemas.openxmlformats.org/officeDocument/2006/relationships/image" Target="../media/image9.jpg"/><Relationship Id="rId8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 txBox="1"/>
          <p:nvPr>
            <p:ph idx="1" type="subTitle"/>
          </p:nvPr>
        </p:nvSpPr>
        <p:spPr>
          <a:xfrm>
            <a:off x="671250" y="3914951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110762001   魏曉晴</a:t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110762002   周詩涵</a:t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/>
          <p:nvPr/>
        </p:nvSpPr>
        <p:spPr>
          <a:xfrm>
            <a:off x="-69600" y="-162575"/>
            <a:ext cx="9283200" cy="5370600"/>
          </a:xfrm>
          <a:prstGeom prst="rect">
            <a:avLst/>
          </a:prstGeom>
          <a:solidFill>
            <a:srgbClr val="FF0000">
              <a:alpha val="46274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"/>
          <p:cNvSpPr txBox="1"/>
          <p:nvPr>
            <p:ph type="title"/>
          </p:nvPr>
        </p:nvSpPr>
        <p:spPr>
          <a:xfrm>
            <a:off x="311700" y="2178950"/>
            <a:ext cx="85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1" lang="zh-TW">
                <a:solidFill>
                  <a:srgbClr val="000000"/>
                </a:solidFill>
              </a:rPr>
              <a:t>感謝聆聽！！！</a:t>
            </a:r>
            <a:endParaRPr b="1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 txBox="1"/>
          <p:nvPr>
            <p:ph type="title"/>
          </p:nvPr>
        </p:nvSpPr>
        <p:spPr>
          <a:xfrm>
            <a:off x="3134400" y="2285400"/>
            <a:ext cx="28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zh-TW"/>
              <a:t>自我介紹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-16150" y="-113650"/>
            <a:ext cx="9160200" cy="5257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13727" l="0" r="0" t="13719"/>
          <a:stretch/>
        </p:blipFill>
        <p:spPr>
          <a:xfrm>
            <a:off x="3344163" y="307825"/>
            <a:ext cx="5446522" cy="220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"/>
          <p:cNvPicPr preferRelativeResize="0"/>
          <p:nvPr/>
        </p:nvPicPr>
        <p:blipFill rotWithShape="1">
          <a:blip r:embed="rId4">
            <a:alphaModFix/>
          </a:blip>
          <a:srcRect b="0" l="15898" r="15891" t="0"/>
          <a:stretch/>
        </p:blipFill>
        <p:spPr>
          <a:xfrm>
            <a:off x="3344163" y="2619366"/>
            <a:ext cx="2673331" cy="220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5">
            <a:alphaModFix/>
          </a:blip>
          <a:srcRect b="0" l="15898" r="15898" t="0"/>
          <a:stretch/>
        </p:blipFill>
        <p:spPr>
          <a:xfrm>
            <a:off x="6117365" y="2619363"/>
            <a:ext cx="2673329" cy="22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>
            <p:ph type="title"/>
          </p:nvPr>
        </p:nvSpPr>
        <p:spPr>
          <a:xfrm>
            <a:off x="353313" y="307650"/>
            <a:ext cx="28050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zh-TW">
                <a:solidFill>
                  <a:schemeClr val="dk1"/>
                </a:solidFill>
              </a:rPr>
              <a:t>魏曉晴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353313" y="3419475"/>
            <a:ext cx="28050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>
                <a:solidFill>
                  <a:schemeClr val="dk1"/>
                </a:solidFill>
              </a:rPr>
              <a:t>作品經歷： 裝置 3D動畫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zh-TW">
                <a:solidFill>
                  <a:schemeClr val="dk1"/>
                </a:solidFill>
              </a:rPr>
              <a:t>目前對動畫比較有興趣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800" y="414801"/>
            <a:ext cx="3836227" cy="215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1775" y="2647950"/>
            <a:ext cx="3836280" cy="21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5">
            <a:alphaModFix/>
          </a:blip>
          <a:srcRect b="24997" l="0" r="0" t="0"/>
          <a:stretch/>
        </p:blipFill>
        <p:spPr>
          <a:xfrm>
            <a:off x="549338" y="2647950"/>
            <a:ext cx="1890166" cy="107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6">
            <a:alphaModFix/>
          </a:blip>
          <a:srcRect b="23052" l="0" r="0" t="5594"/>
          <a:stretch/>
        </p:blipFill>
        <p:spPr>
          <a:xfrm>
            <a:off x="2510811" y="3726891"/>
            <a:ext cx="1874740" cy="107013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>
            <p:ph type="title"/>
          </p:nvPr>
        </p:nvSpPr>
        <p:spPr>
          <a:xfrm>
            <a:off x="1029850" y="667050"/>
            <a:ext cx="28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zh-TW"/>
              <a:t>周詩涵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 b="1"/>
          </a:p>
        </p:txBody>
      </p:sp>
      <p:sp>
        <p:nvSpPr>
          <p:cNvPr id="94" name="Google Shape;94;p4"/>
          <p:cNvSpPr txBox="1"/>
          <p:nvPr>
            <p:ph idx="1" type="body"/>
          </p:nvPr>
        </p:nvSpPr>
        <p:spPr>
          <a:xfrm>
            <a:off x="843850" y="1358175"/>
            <a:ext cx="3247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作品經歷：偶動畫、2D遊戲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平常用電腦繪圖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0811" y="2647950"/>
            <a:ext cx="1874750" cy="107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 rotWithShape="1">
          <a:blip r:embed="rId8">
            <a:alphaModFix/>
          </a:blip>
          <a:srcRect b="12809" l="0" r="0" t="12802"/>
          <a:stretch/>
        </p:blipFill>
        <p:spPr>
          <a:xfrm>
            <a:off x="549338" y="3726888"/>
            <a:ext cx="1890164" cy="107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/>
          <p:nvPr/>
        </p:nvSpPr>
        <p:spPr>
          <a:xfrm>
            <a:off x="-89550" y="-113700"/>
            <a:ext cx="9437400" cy="5370900"/>
          </a:xfrm>
          <a:prstGeom prst="rect">
            <a:avLst/>
          </a:prstGeom>
          <a:solidFill>
            <a:srgbClr val="FF0000">
              <a:alpha val="46274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578300" y="1893925"/>
            <a:ext cx="5987400" cy="22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1" lang="zh-TW" sz="4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Super Carrier</a:t>
            </a:r>
            <a:endParaRPr b="1" i="1" sz="4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/>
          <p:nvPr/>
        </p:nvSpPr>
        <p:spPr>
          <a:xfrm>
            <a:off x="-89550" y="-113700"/>
            <a:ext cx="9437400" cy="5370900"/>
          </a:xfrm>
          <a:prstGeom prst="rect">
            <a:avLst/>
          </a:prstGeom>
          <a:solidFill>
            <a:srgbClr val="FF0000">
              <a:alpha val="46274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1" lang="zh-TW"/>
              <a:t>動機</a:t>
            </a:r>
            <a:endParaRPr b="1" i="1"/>
          </a:p>
        </p:txBody>
      </p:sp>
      <p:sp>
        <p:nvSpPr>
          <p:cNvPr id="111" name="Google Shape;111;p6"/>
          <p:cNvSpPr txBox="1"/>
          <p:nvPr/>
        </p:nvSpPr>
        <p:spPr>
          <a:xfrm>
            <a:off x="2329600" y="2571775"/>
            <a:ext cx="447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zh-TW" sz="23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將沒有戴口罩視為一種攻擊動作</a:t>
            </a:r>
            <a:endParaRPr b="1" i="0" sz="23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2" name="Google Shape;112;p6"/>
          <p:cNvSpPr txBox="1"/>
          <p:nvPr>
            <p:ph idx="1" type="body"/>
          </p:nvPr>
        </p:nvSpPr>
        <p:spPr>
          <a:xfrm>
            <a:off x="917450" y="1535850"/>
            <a:ext cx="5304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與現實連結的有趣小現象—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/>
          <p:nvPr/>
        </p:nvSpPr>
        <p:spPr>
          <a:xfrm>
            <a:off x="-130350" y="-162650"/>
            <a:ext cx="9438000" cy="5427900"/>
          </a:xfrm>
          <a:prstGeom prst="rect">
            <a:avLst/>
          </a:prstGeom>
          <a:solidFill>
            <a:srgbClr val="FF0000">
              <a:alpha val="46274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1" lang="zh-TW"/>
              <a:t>遊玩內容</a:t>
            </a:r>
            <a:endParaRPr b="1" i="1"/>
          </a:p>
        </p:txBody>
      </p:sp>
      <p:sp>
        <p:nvSpPr>
          <p:cNvPr id="120" name="Google Shape;120;p7"/>
          <p:cNvSpPr txBox="1"/>
          <p:nvPr/>
        </p:nvSpPr>
        <p:spPr>
          <a:xfrm>
            <a:off x="1776150" y="2000775"/>
            <a:ext cx="55917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zh-TW" sz="19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玩家藉由戴口罩與脫口罩兩個動作來</a:t>
            </a:r>
            <a:r>
              <a:rPr b="0" i="0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獲取積分</a:t>
            </a:r>
            <a:endParaRPr b="0" i="0" sz="1900" u="none" cap="none" strike="noStrike">
              <a:solidFill>
                <a:srgbClr val="F8F9F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遊戲過程中會遇到不同NPC，根據NPC的屬性給予</a:t>
            </a:r>
            <a:r>
              <a:rPr b="1" i="1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保護 </a:t>
            </a:r>
            <a:r>
              <a:rPr b="0" i="0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與</a:t>
            </a:r>
            <a:r>
              <a:rPr b="1" i="1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攻擊 </a:t>
            </a:r>
            <a:r>
              <a:rPr b="0" i="0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兩個應對方式，玩家的應對方式如果正確則給予分數，失敗則扣除玩家血量</a:t>
            </a:r>
            <a:endParaRPr b="0" i="0" sz="1900" u="none" cap="none" strike="noStrike">
              <a:solidFill>
                <a:srgbClr val="F8F9F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6" name="Google Shape;126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7" name="Google Shape;12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8"/>
          <p:cNvSpPr/>
          <p:nvPr/>
        </p:nvSpPr>
        <p:spPr>
          <a:xfrm>
            <a:off x="-65537" y="-105475"/>
            <a:ext cx="9275100" cy="5289000"/>
          </a:xfrm>
          <a:prstGeom prst="rect">
            <a:avLst/>
          </a:prstGeom>
          <a:solidFill>
            <a:srgbClr val="FF0000">
              <a:alpha val="46274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 txBox="1"/>
          <p:nvPr/>
        </p:nvSpPr>
        <p:spPr>
          <a:xfrm>
            <a:off x="3311700" y="613663"/>
            <a:ext cx="25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zh-TW" sz="23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遊戲畫面示意</a:t>
            </a:r>
            <a:endParaRPr b="1" i="0" sz="23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0" name="Google Shape;13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078" y="1348566"/>
            <a:ext cx="6001848" cy="33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/>
          <p:nvPr/>
        </p:nvSpPr>
        <p:spPr>
          <a:xfrm>
            <a:off x="-85950" y="-80850"/>
            <a:ext cx="9315900" cy="5305200"/>
          </a:xfrm>
          <a:prstGeom prst="rect">
            <a:avLst/>
          </a:prstGeom>
          <a:solidFill>
            <a:srgbClr val="FF0000">
              <a:alpha val="46274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1" lang="zh-TW"/>
              <a:t>如何製作</a:t>
            </a:r>
            <a:endParaRPr b="1" i="1"/>
          </a:p>
        </p:txBody>
      </p:sp>
      <p:sp>
        <p:nvSpPr>
          <p:cNvPr id="138" name="Google Shape;138;p9"/>
          <p:cNvSpPr txBox="1"/>
          <p:nvPr/>
        </p:nvSpPr>
        <p:spPr>
          <a:xfrm>
            <a:off x="311700" y="1723450"/>
            <a:ext cx="55917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9FA"/>
              </a:buClr>
              <a:buSzPts val="1900"/>
              <a:buFont typeface="Average"/>
              <a:buChar char="●"/>
            </a:pPr>
            <a:r>
              <a:rPr b="0" i="0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用AI訓練出</a:t>
            </a:r>
            <a:r>
              <a:rPr b="1" i="0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戴口罩</a:t>
            </a:r>
            <a:r>
              <a:rPr b="0" i="0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與</a:t>
            </a:r>
            <a:r>
              <a:rPr b="1" i="0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不戴口罩</a:t>
            </a:r>
            <a:r>
              <a:rPr b="0" i="0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兩種模式</a:t>
            </a:r>
            <a:endParaRPr b="0" i="0" sz="1900" u="none" cap="none" strike="noStrike">
              <a:solidFill>
                <a:srgbClr val="F8F9F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9FA"/>
              </a:buClr>
              <a:buSzPts val="1900"/>
              <a:buFont typeface="Average"/>
              <a:buChar char="●"/>
            </a:pPr>
            <a:r>
              <a:rPr b="0" i="0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遊戲版面與角色設計</a:t>
            </a:r>
            <a:endParaRPr b="0" i="0" sz="1900" u="none" cap="none" strike="noStrike">
              <a:solidFill>
                <a:srgbClr val="F8F9F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9FA"/>
              </a:buClr>
              <a:buSzPts val="1900"/>
              <a:buFont typeface="Average"/>
              <a:buChar char="●"/>
            </a:pPr>
            <a:r>
              <a:rPr lang="zh-TW" sz="1900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不斷更新的NPC</a:t>
            </a:r>
            <a:endParaRPr b="0" i="0" sz="1900" u="none" cap="none" strike="noStrike">
              <a:solidFill>
                <a:srgbClr val="F8F9F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9FA"/>
              </a:buClr>
              <a:buSzPts val="1900"/>
              <a:buFont typeface="Average"/>
              <a:buChar char="●"/>
            </a:pPr>
            <a:r>
              <a:rPr b="0" i="0" lang="zh-TW" sz="1900" u="none" cap="none" strike="noStrike">
                <a:solidFill>
                  <a:srgbClr val="F8F9FA"/>
                </a:solidFill>
                <a:latin typeface="Average"/>
                <a:ea typeface="Average"/>
                <a:cs typeface="Average"/>
                <a:sym typeface="Average"/>
              </a:rPr>
              <a:t>積分累積紀錄與血量狀態</a:t>
            </a:r>
            <a:endParaRPr b="0" i="0" sz="1900" u="none" cap="none" strike="noStrike">
              <a:solidFill>
                <a:srgbClr val="F8F9F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